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357" r:id="rId3"/>
    <p:sldId id="369" r:id="rId4"/>
    <p:sldId id="356" r:id="rId5"/>
    <p:sldId id="377" r:id="rId6"/>
    <p:sldId id="382" r:id="rId7"/>
    <p:sldId id="337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9EB"/>
    <a:srgbClr val="B3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8" autoAdjust="0"/>
    <p:restoredTop sz="94660"/>
  </p:normalViewPr>
  <p:slideViewPr>
    <p:cSldViewPr>
      <p:cViewPr varScale="1">
        <p:scale>
          <a:sx n="114" d="100"/>
          <a:sy n="114" d="100"/>
        </p:scale>
        <p:origin x="4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C17A48-D010-4B40-AE19-2B0C870EC395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3135D7-3DA5-4D8A-9165-4852192112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53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9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36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74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93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865188"/>
            <a:fld id="{AD05091E-21BF-46CD-9A65-B577D1393174}" type="slidenum">
              <a:rPr lang="es-ES" sz="1300">
                <a:latin typeface="Times New Roman" pitchFamily="18" charset="0"/>
              </a:rPr>
              <a:pPr algn="r" defTabSz="865188"/>
              <a:t>7</a:t>
            </a:fld>
            <a:endParaRPr lang="es-ES" sz="1300">
              <a:latin typeface="Times New Roman" pitchFamily="18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6B181-3069-4377-B4D6-77150BF4D133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EB63-0872-4BBA-B416-8E74F348A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35F4-6851-45EF-B127-D3FDDE2C70E7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FDFFB-AFF8-4811-A49A-E8AD5395D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25CD-C514-4F86-97DD-E7FF43D84A91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81869-A094-4AFC-B47C-F57053FFB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1C26C-499B-4E5D-915C-A89566355E58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EC6C-2FCD-4AAB-8538-C2696EDF8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B5DE-6954-452F-9D78-460249942938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C3452-3287-4B83-8290-DCC3DCA2DF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2A66-3B6A-4915-8CEC-D9F3057EF57D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70B3-10C8-4ACC-BF02-6BC285557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20DDD-5AFB-4F8D-8304-B32DB4C50DCF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4DD5-3849-4605-9509-E29A8500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CAB90-CF3C-40E6-AE90-3A13C8602B01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6B76-1AA2-47C6-9CB5-1019B110A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FFF05-B77F-455B-B7D0-24B883D54827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EF57-D3AE-41C9-A436-06CD84C6C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BF87-5D63-4AAC-B26E-2E89BFD847D5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3A01F-9136-41FB-8FA2-4E2EE416A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74D08-4E79-4142-BD72-E62C05F81B36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25D8-19B6-4EC4-9A9E-D97AA52FE2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E4593F-F91C-4AA3-9ADE-D1A032C30316}" type="datetimeFigureOut">
              <a:rPr lang="en-US"/>
              <a:pPr>
                <a:defRPr/>
              </a:pPr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E1B14A-CDB6-46BA-9A56-9C82B2090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53200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8113" y="161925"/>
            <a:ext cx="8839200" cy="3495675"/>
          </a:xfrm>
          <a:prstGeom prst="rect">
            <a:avLst/>
          </a:prstGeom>
          <a:solidFill>
            <a:srgbClr val="B31B1B"/>
          </a:solidFill>
          <a:ln>
            <a:solidFill>
              <a:srgbClr val="B3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11458" r="62500" b="79536"/>
          <a:stretch>
            <a:fillRect/>
          </a:stretch>
        </p:blipFill>
        <p:spPr bwMode="auto">
          <a:xfrm>
            <a:off x="204788" y="230188"/>
            <a:ext cx="337661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88900" y="1447800"/>
            <a:ext cx="8839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Innovation Lessons from 11 Years of Index-Based Livestock Insurance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171385" y="3886200"/>
            <a:ext cx="8686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Christopher B. Barrett</a:t>
            </a:r>
          </a:p>
          <a:p>
            <a:pPr algn="ctr"/>
            <a:r>
              <a:rPr lang="en-US" sz="2400" dirty="0">
                <a:latin typeface="+mn-lt"/>
              </a:rPr>
              <a:t>Cornell University</a:t>
            </a:r>
          </a:p>
          <a:p>
            <a:pPr algn="ctr"/>
            <a:endParaRPr lang="en-US" sz="2400" dirty="0">
              <a:latin typeface="+mn-lt"/>
            </a:endParaRPr>
          </a:p>
          <a:p>
            <a:pPr algn="ctr"/>
            <a:r>
              <a:rPr lang="en-US" sz="2400" dirty="0">
                <a:latin typeface="+mn-lt"/>
              </a:rPr>
              <a:t>Presentation to USDA Foreign Agricultural Service expert-to-expert dialogue in support of UN Food Systems Summit Action Track 5</a:t>
            </a:r>
          </a:p>
          <a:p>
            <a:pPr algn="ctr"/>
            <a:r>
              <a:rPr lang="en-US" sz="2400" dirty="0">
                <a:effectLst/>
                <a:latin typeface="+mn-lt"/>
                <a:ea typeface="Calibri" panose="020F0502020204030204" pitchFamily="34" charset="0"/>
              </a:rPr>
              <a:t>Hosted by University of California-Davis</a:t>
            </a:r>
            <a:endParaRPr lang="en-US" sz="2400" dirty="0">
              <a:latin typeface="+mn-lt"/>
            </a:endParaRPr>
          </a:p>
          <a:p>
            <a:pPr algn="ctr"/>
            <a:r>
              <a:rPr lang="en-US" sz="2400" dirty="0">
                <a:latin typeface="+mn-lt"/>
              </a:rPr>
              <a:t>June 28, 2021</a:t>
            </a:r>
          </a:p>
          <a:p>
            <a:pPr algn="ctr"/>
            <a:endParaRPr lang="en-US" sz="3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569" y="162208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Why IBLI? Poverty Traps And Catastrophic Risk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8890" r="14779" b="6665"/>
          <a:stretch/>
        </p:blipFill>
        <p:spPr>
          <a:xfrm>
            <a:off x="6907111" y="1998152"/>
            <a:ext cx="2057400" cy="28956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8DF0474-33AD-44F3-AA93-E7B27DBA0028}"/>
              </a:ext>
            </a:extLst>
          </p:cNvPr>
          <p:cNvGrpSpPr/>
          <p:nvPr/>
        </p:nvGrpSpPr>
        <p:grpSpPr>
          <a:xfrm>
            <a:off x="143137" y="1104126"/>
            <a:ext cx="8126311" cy="4410553"/>
            <a:chOff x="143137" y="1104126"/>
            <a:chExt cx="8126311" cy="4410553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143137" y="1104126"/>
              <a:ext cx="8126311" cy="257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/>
            <a:lstStyle/>
            <a:p>
              <a:r>
                <a:rPr lang="en-US" sz="2400" dirty="0">
                  <a:latin typeface="Calibri" pitchFamily="34" charset="0"/>
                </a:rPr>
                <a:t>Poverty traps exist in the arid and semi-arid lands (ASAL) of Kenya/Ethiopia. </a:t>
              </a:r>
              <a:r>
                <a:rPr lang="en-US" sz="2400" b="1" dirty="0">
                  <a:latin typeface="Calibri" pitchFamily="34" charset="0"/>
                </a:rPr>
                <a:t>Catastrophic herd loss risk due to major droughts is </a:t>
              </a:r>
              <a:r>
                <a:rPr lang="en-US" sz="2400" b="1" i="1" u="sng" dirty="0">
                  <a:latin typeface="Calibri" pitchFamily="34" charset="0"/>
                </a:rPr>
                <a:t>the</a:t>
              </a:r>
              <a:r>
                <a:rPr lang="en-US" sz="2400" b="1" dirty="0">
                  <a:latin typeface="Calibri" pitchFamily="34" charset="0"/>
                </a:rPr>
                <a:t> major cause of these dynamics. </a:t>
              </a:r>
              <a:r>
                <a:rPr lang="en-US" sz="2400" dirty="0">
                  <a:latin typeface="Calibri" pitchFamily="34" charset="0"/>
                </a:rPr>
                <a:t>Puts </a:t>
              </a:r>
            </a:p>
            <a:p>
              <a:r>
                <a:rPr lang="en-US" sz="2400" dirty="0">
                  <a:latin typeface="Calibri" pitchFamily="34" charset="0"/>
                </a:rPr>
                <a:t>a premium on drought risk management, both for </a:t>
              </a:r>
            </a:p>
            <a:p>
              <a:r>
                <a:rPr lang="en-US" sz="2400" dirty="0">
                  <a:latin typeface="Calibri" pitchFamily="34" charset="0"/>
                </a:rPr>
                <a:t>individuals and for society. </a:t>
              </a:r>
            </a:p>
            <a:p>
              <a:pPr>
                <a:buFont typeface="Arial" charset="0"/>
                <a:buNone/>
              </a:pPr>
              <a:endParaRPr lang="en-US" sz="2800" dirty="0">
                <a:latin typeface="Calibri" pitchFamily="34" charset="0"/>
              </a:endParaRPr>
            </a:p>
            <a:p>
              <a:endParaRPr lang="en-US" sz="2400" b="1" dirty="0">
                <a:latin typeface="Calibri" pitchFamily="34" charset="0"/>
              </a:endParaRPr>
            </a:p>
            <a:p>
              <a:pPr>
                <a:buFont typeface="Arial" charset="0"/>
                <a:buNone/>
              </a:pPr>
              <a:endParaRPr lang="en-US" sz="2400" dirty="0">
                <a:latin typeface="Calibri" pitchFamily="34" charset="0"/>
              </a:endParaRPr>
            </a:p>
            <a:p>
              <a:r>
                <a:rPr lang="en-US" sz="2400" dirty="0">
                  <a:latin typeface="+mn-lt"/>
                </a:rPr>
                <a:t>Further, doubling drought risk due to climate change</a:t>
              </a:r>
            </a:p>
            <a:p>
              <a:r>
                <a:rPr lang="en-US" sz="2400" dirty="0">
                  <a:latin typeface="+mn-lt"/>
                </a:rPr>
                <a:t>will likely to lead to system collapse in the absence </a:t>
              </a:r>
            </a:p>
            <a:p>
              <a:r>
                <a:rPr lang="en-US" sz="2400" dirty="0">
                  <a:latin typeface="+mn-lt"/>
                </a:rPr>
                <a:t>of any change to prevailing herd dynamics.</a:t>
              </a:r>
            </a:p>
            <a:p>
              <a:endParaRPr lang="en-US" sz="2400" dirty="0">
                <a:latin typeface="+mn-lt"/>
              </a:endParaRPr>
            </a:p>
            <a:p>
              <a:endParaRPr lang="en-US" sz="2400" dirty="0">
                <a:latin typeface="+mn-lt"/>
              </a:endParaRPr>
            </a:p>
            <a:p>
              <a:r>
                <a:rPr lang="en-US" sz="2400" b="1" dirty="0">
                  <a:latin typeface="+mn-lt"/>
                </a:rPr>
                <a:t>Need innovations for pastoralists to avoid/escape traps. Beyond usual responses (food aid, post-drought restocking) </a:t>
              </a:r>
            </a:p>
            <a:p>
              <a:pPr>
                <a:buFont typeface="Arial" charset="0"/>
                <a:buNone/>
              </a:pP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3137" y="2953353"/>
              <a:ext cx="6458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Sources: </a:t>
              </a:r>
              <a:r>
                <a:rPr lang="en-US" sz="1200" dirty="0" err="1">
                  <a:latin typeface="+mn-lt"/>
                </a:rPr>
                <a:t>Lybbert</a:t>
              </a:r>
              <a:r>
                <a:rPr lang="en-US" sz="1200" dirty="0">
                  <a:latin typeface="+mn-lt"/>
                </a:rPr>
                <a:t> et al. (2004 </a:t>
              </a:r>
              <a:r>
                <a:rPr lang="en-US" sz="1200" i="1" dirty="0">
                  <a:latin typeface="+mn-lt"/>
                </a:rPr>
                <a:t>EJ</a:t>
              </a:r>
              <a:r>
                <a:rPr lang="en-US" sz="1200" dirty="0">
                  <a:latin typeface="+mn-lt"/>
                </a:rPr>
                <a:t>) and Santos &amp; Barrett (2011 </a:t>
              </a:r>
              <a:r>
                <a:rPr lang="en-US" sz="1200" i="1" dirty="0">
                  <a:latin typeface="+mn-lt"/>
                </a:rPr>
                <a:t>JDE, </a:t>
              </a:r>
              <a:r>
                <a:rPr lang="en-US" sz="1200" dirty="0">
                  <a:latin typeface="+mn-lt"/>
                </a:rPr>
                <a:t>2019 UCP/NBER volume) on </a:t>
              </a:r>
              <a:r>
                <a:rPr lang="en-US" sz="1200" dirty="0" err="1">
                  <a:latin typeface="+mn-lt"/>
                </a:rPr>
                <a:t>Boran</a:t>
              </a:r>
              <a:r>
                <a:rPr lang="en-US" sz="1200" dirty="0">
                  <a:latin typeface="+mn-lt"/>
                </a:rPr>
                <a:t> in s. Ethiopia. Barrett et al. (2006 </a:t>
              </a:r>
              <a:r>
                <a:rPr lang="en-US" sz="1200" i="1" dirty="0">
                  <a:latin typeface="+mn-lt"/>
                </a:rPr>
                <a:t>JDS</a:t>
              </a:r>
              <a:r>
                <a:rPr lang="en-US" sz="1200" dirty="0">
                  <a:latin typeface="+mn-lt"/>
                </a:rPr>
                <a:t>) and </a:t>
              </a:r>
              <a:r>
                <a:rPr lang="en-US" sz="1200" dirty="0" err="1">
                  <a:latin typeface="+mn-lt"/>
                </a:rPr>
                <a:t>Chantarat</a:t>
              </a:r>
              <a:r>
                <a:rPr lang="en-US" sz="1200" dirty="0">
                  <a:latin typeface="+mn-lt"/>
                </a:rPr>
                <a:t> et al. (2017 </a:t>
              </a:r>
              <a:r>
                <a:rPr lang="en-US" sz="1200" i="1" dirty="0">
                  <a:latin typeface="+mn-lt"/>
                </a:rPr>
                <a:t>WD</a:t>
              </a:r>
              <a:r>
                <a:rPr lang="en-US" sz="1200" dirty="0">
                  <a:latin typeface="+mn-lt"/>
                </a:rPr>
                <a:t>) among n. Kenyan pastoralists.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4A9C97-35F2-4BD8-9C4A-03A00ED0EF55}"/>
                </a:ext>
              </a:extLst>
            </p:cNvPr>
            <p:cNvSpPr txBox="1"/>
            <p:nvPr/>
          </p:nvSpPr>
          <p:spPr>
            <a:xfrm>
              <a:off x="164809" y="5237680"/>
              <a:ext cx="6458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Source: Barrett &amp;Santos (2014 </a:t>
              </a:r>
              <a:r>
                <a:rPr lang="en-US" sz="1200" i="1" dirty="0" err="1">
                  <a:latin typeface="+mn-lt"/>
                </a:rPr>
                <a:t>Ecol</a:t>
              </a:r>
              <a:r>
                <a:rPr lang="en-US" sz="1200" i="1" dirty="0">
                  <a:latin typeface="+mn-lt"/>
                </a:rPr>
                <a:t> Econ)</a:t>
              </a:r>
              <a:endParaRPr lang="en-US" sz="12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95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4938" y="139700"/>
            <a:ext cx="8932333" cy="6565900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228599" y="228600"/>
            <a:ext cx="88386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The Index-Based Livestock Insurance Innovation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012" y="969481"/>
            <a:ext cx="8686800" cy="2954655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r>
              <a:rPr lang="en-US" sz="2000" b="1" dirty="0">
                <a:latin typeface="+mn-lt"/>
              </a:rPr>
              <a:t>Partnership among commercial insurers/reinsurers, researchers, local/global NGOs, local/national governments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Insures against unusually low observations of seasonal Normalized Difference Vegetation Index (NDVI) collected by satellite – strongly but imperfectly predictive of herd loss. 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Two payout periods in bimodal rainfall zone. Payouts (largely) as designed! 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 </a:t>
            </a:r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90945" y="3875995"/>
            <a:ext cx="2318117" cy="2411320"/>
            <a:chOff x="6008079" y="2573114"/>
            <a:chExt cx="2149138" cy="203065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51288" b="11097"/>
            <a:stretch/>
          </p:blipFill>
          <p:spPr bwMode="auto">
            <a:xfrm>
              <a:off x="6009797" y="2573114"/>
              <a:ext cx="2147420" cy="2014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008079" y="2615181"/>
              <a:ext cx="2125988" cy="19885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80" y="3915002"/>
            <a:ext cx="2258995" cy="23831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ECABC8-AD12-46A7-8F45-9EF874B6CA8F}"/>
              </a:ext>
            </a:extLst>
          </p:cNvPr>
          <p:cNvSpPr txBox="1"/>
          <p:nvPr/>
        </p:nvSpPr>
        <p:spPr>
          <a:xfrm>
            <a:off x="228599" y="6400800"/>
            <a:ext cx="883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(Chantarat et al. </a:t>
            </a:r>
            <a:r>
              <a:rPr lang="en-US" sz="1400" i="1" dirty="0">
                <a:latin typeface="+mn-lt"/>
              </a:rPr>
              <a:t>JRI</a:t>
            </a:r>
            <a:r>
              <a:rPr lang="en-US" sz="1400" dirty="0">
                <a:latin typeface="+mn-lt"/>
              </a:rPr>
              <a:t> 2013; Jensen et al. </a:t>
            </a:r>
            <a:r>
              <a:rPr lang="en-US" sz="1400" i="1" dirty="0" err="1">
                <a:latin typeface="+mn-lt"/>
              </a:rPr>
              <a:t>Ecol</a:t>
            </a:r>
            <a:r>
              <a:rPr lang="en-US" sz="1400" i="1" dirty="0">
                <a:latin typeface="+mn-lt"/>
              </a:rPr>
              <a:t> Econ </a:t>
            </a:r>
            <a:r>
              <a:rPr lang="en-US" sz="1400" dirty="0">
                <a:latin typeface="+mn-lt"/>
              </a:rPr>
              <a:t>2019; Johnson et al. </a:t>
            </a:r>
            <a:r>
              <a:rPr lang="en-US" sz="1400" i="1" dirty="0">
                <a:latin typeface="+mn-lt"/>
              </a:rPr>
              <a:t>JDS</a:t>
            </a:r>
            <a:r>
              <a:rPr lang="en-US" sz="1400" dirty="0">
                <a:latin typeface="+mn-lt"/>
              </a:rPr>
              <a:t> 2019)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81FB58-B729-49F5-8291-5D9936C93C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3" r="1991"/>
          <a:stretch/>
        </p:blipFill>
        <p:spPr>
          <a:xfrm>
            <a:off x="228600" y="3706491"/>
            <a:ext cx="4145358" cy="26910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245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5569" y="145256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(Jensen, Barrett &amp;2014)</a:t>
            </a:r>
            <a:endParaRPr lang="en-US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6" t="51416" r="3736" b="21291"/>
          <a:stretch/>
        </p:blipFill>
        <p:spPr>
          <a:xfrm>
            <a:off x="6926029" y="919956"/>
            <a:ext cx="2209800" cy="2438400"/>
          </a:xfrm>
          <a:prstGeom prst="rect">
            <a:avLst/>
          </a:prstGeom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 Positive Impacts from an Imperfect Product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938" y="1056788"/>
            <a:ext cx="749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Built in careful impact evaluation design to initial roll-out of IBLI in Marsabit, Kenya in Jan 2010 and in Borana, Ethiopia, in Aug 2012.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679" y="2035652"/>
            <a:ext cx="7505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Good uptake: </a:t>
            </a:r>
            <a:r>
              <a:rPr lang="en-US" dirty="0"/>
              <a:t>47-54% purchased IBLI within 1</a:t>
            </a:r>
            <a:r>
              <a:rPr lang="en-US" baseline="30000" dirty="0"/>
              <a:t>st</a:t>
            </a:r>
            <a:r>
              <a:rPr lang="en-US" dirty="0"/>
              <a:t> 4 sales periods.</a:t>
            </a:r>
          </a:p>
          <a:p>
            <a:r>
              <a:rPr lang="en-US" dirty="0"/>
              <a:t>	A range of factors explain uptake. No real surprises.</a:t>
            </a:r>
          </a:p>
          <a:p>
            <a:endParaRPr lang="en-US" b="1" dirty="0"/>
          </a:p>
          <a:p>
            <a:r>
              <a:rPr lang="en-US" b="1" dirty="0"/>
              <a:t>Partial coverage: </a:t>
            </a:r>
            <a:r>
              <a:rPr lang="en-US" dirty="0"/>
              <a:t>IBLI reduced livestock loss risk exposure 23-38%</a:t>
            </a:r>
          </a:p>
          <a:p>
            <a:r>
              <a:rPr lang="en-US" dirty="0"/>
              <a:t>	Some design risk and some idiosyncratic risk remain. </a:t>
            </a:r>
          </a:p>
          <a:p>
            <a:endParaRPr lang="en-US" b="1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Big + impacts: </a:t>
            </a:r>
            <a:r>
              <a:rPr lang="en-US" sz="1800" dirty="0">
                <a:latin typeface="+mn-lt"/>
              </a:rPr>
              <a:t>Boost milk income/TLU, child MUAC, </a:t>
            </a:r>
            <a:r>
              <a:rPr lang="en-US" sz="1800" dirty="0" err="1">
                <a:latin typeface="+mn-lt"/>
              </a:rPr>
              <a:t>hh</a:t>
            </a:r>
            <a:r>
              <a:rPr lang="en-US" sz="1800" dirty="0">
                <a:latin typeface="+mn-lt"/>
              </a:rPr>
              <a:t> income,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</a:rPr>
              <a:t>	subjective well-being, informal transfers w/n community</a:t>
            </a:r>
            <a:r>
              <a:rPr lang="en-US" sz="1800" dirty="0">
                <a:latin typeface="+mn-lt"/>
              </a:rPr>
              <a:t>.</a:t>
            </a:r>
          </a:p>
          <a:p>
            <a:pPr marL="1143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</a:rPr>
              <a:t>Marginal income/MUAC impact 6-45x that of cash transfers!</a:t>
            </a:r>
          </a:p>
          <a:p>
            <a:pPr marL="1143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</a:rPr>
              <a:t>Reduced distress livestock sales, herd losses, slaughtering </a:t>
            </a:r>
          </a:p>
          <a:p>
            <a:pPr marL="11430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</a:rPr>
              <a:t>	</a:t>
            </a:r>
            <a:r>
              <a:rPr lang="en-US" sz="1800" dirty="0">
                <a:latin typeface="+mn-lt"/>
              </a:rPr>
              <a:t>and meal skipping in response to indemnity payments</a:t>
            </a:r>
          </a:p>
          <a:p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B18B46-B2CC-409C-BC49-FEFF7B7FC865}"/>
              </a:ext>
            </a:extLst>
          </p:cNvPr>
          <p:cNvSpPr txBox="1"/>
          <p:nvPr/>
        </p:nvSpPr>
        <p:spPr>
          <a:xfrm>
            <a:off x="308203" y="5867537"/>
            <a:ext cx="8527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Jensen, Barrett &amp; Mude </a:t>
            </a:r>
            <a:r>
              <a:rPr lang="en-US" sz="1400" i="1" dirty="0">
                <a:latin typeface="+mn-lt"/>
              </a:rPr>
              <a:t>AJAE</a:t>
            </a:r>
            <a:r>
              <a:rPr lang="en-US" sz="1400" dirty="0">
                <a:latin typeface="+mn-lt"/>
              </a:rPr>
              <a:t> 2016; Jensen, Mude &amp; Barrett </a:t>
            </a:r>
            <a:r>
              <a:rPr lang="en-US" sz="1400" i="1" dirty="0">
                <a:latin typeface="+mn-lt"/>
              </a:rPr>
              <a:t>FP</a:t>
            </a:r>
            <a:r>
              <a:rPr lang="en-US" sz="1400" dirty="0">
                <a:latin typeface="+mn-lt"/>
              </a:rPr>
              <a:t> 2017; Chantarat et al. </a:t>
            </a:r>
            <a:r>
              <a:rPr lang="en-US" sz="1400" i="1" dirty="0">
                <a:latin typeface="+mn-lt"/>
              </a:rPr>
              <a:t>WD</a:t>
            </a:r>
            <a:r>
              <a:rPr lang="en-US" sz="1400" dirty="0">
                <a:latin typeface="+mn-lt"/>
              </a:rPr>
              <a:t> 2017; Jensen, Barrett &amp; Mude </a:t>
            </a:r>
            <a:r>
              <a:rPr lang="en-US" sz="1400" i="1" dirty="0">
                <a:latin typeface="+mn-lt"/>
              </a:rPr>
              <a:t>JDE</a:t>
            </a:r>
            <a:r>
              <a:rPr lang="en-US" sz="1400" dirty="0">
                <a:latin typeface="+mn-lt"/>
              </a:rPr>
              <a:t> 2017; Toth et al. 2018; ; Janzen &amp; Carter; Tafere, </a:t>
            </a:r>
            <a:r>
              <a:rPr lang="en-US" sz="1400" dirty="0" err="1">
                <a:latin typeface="+mn-lt"/>
              </a:rPr>
              <a:t>Brrett</a:t>
            </a:r>
            <a:r>
              <a:rPr lang="en-US" sz="1400" dirty="0">
                <a:latin typeface="+mn-lt"/>
              </a:rPr>
              <a:t> &amp; Lentz; Takahashi, Barrett &amp; Ikegami - all </a:t>
            </a:r>
            <a:r>
              <a:rPr lang="en-US" sz="1400" i="1" dirty="0">
                <a:latin typeface="+mn-lt"/>
              </a:rPr>
              <a:t>AJAE </a:t>
            </a:r>
            <a:r>
              <a:rPr lang="en-US" sz="1400" dirty="0">
                <a:latin typeface="+mn-lt"/>
              </a:rPr>
              <a:t>2019; </a:t>
            </a:r>
            <a:r>
              <a:rPr lang="en-US" sz="1400" dirty="0" err="1">
                <a:latin typeface="+mn-lt"/>
              </a:rPr>
              <a:t>Gebrekidan</a:t>
            </a:r>
            <a:r>
              <a:rPr lang="en-US" sz="1400" dirty="0">
                <a:latin typeface="+mn-lt"/>
              </a:rPr>
              <a:t> et al. </a:t>
            </a:r>
            <a:r>
              <a:rPr lang="en-US" sz="1400" i="1" dirty="0">
                <a:latin typeface="+mn-lt"/>
              </a:rPr>
              <a:t>CRM</a:t>
            </a:r>
            <a:r>
              <a:rPr lang="en-US" sz="1400" dirty="0">
                <a:latin typeface="+mn-lt"/>
              </a:rPr>
              <a:t> 2019; Matsuda et al. </a:t>
            </a:r>
            <a:r>
              <a:rPr lang="en-US" sz="1400" i="1" dirty="0">
                <a:latin typeface="+mn-lt"/>
              </a:rPr>
              <a:t>GPRI </a:t>
            </a:r>
            <a:r>
              <a:rPr lang="en-US" sz="1400" dirty="0">
                <a:latin typeface="+mn-lt"/>
              </a:rPr>
              <a:t>2019; </a:t>
            </a:r>
            <a:r>
              <a:rPr lang="en-US" sz="1400" dirty="0" err="1">
                <a:latin typeface="+mn-lt"/>
              </a:rPr>
              <a:t>Noritomo</a:t>
            </a:r>
            <a:r>
              <a:rPr lang="en-US" sz="1400" dirty="0">
                <a:latin typeface="+mn-lt"/>
              </a:rPr>
              <a:t> &amp; Takahashi in review</a:t>
            </a:r>
          </a:p>
          <a:p>
            <a:endParaRPr lang="en-US" sz="1400" dirty="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5DAFE6-DA83-4CAB-BCEE-EC02A80C9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731" y="3440736"/>
            <a:ext cx="2616080" cy="188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5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4770" y="105872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Significant scaling of product</a:t>
            </a: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434468" y="957234"/>
            <a:ext cx="8480932" cy="115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+mn-lt"/>
              </a:rPr>
              <a:t>Sharia-compliant version successfully launched (Takaful) 2013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+mn-lt"/>
              </a:rPr>
              <a:t>Kenya gov’t took nationwide through Kenya Livestock Insurance Program 2015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34" y="4381605"/>
            <a:ext cx="411275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+mn-lt"/>
              </a:rPr>
              <a:t>WFP using in Somali region Ethiopia,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+mn-lt"/>
              </a:rPr>
              <a:t>in Zambia, soon in Sudan, Somalia.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+mn-lt"/>
              </a:rPr>
              <a:t>Feasibility studies where: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b="1" dirty="0">
                <a:latin typeface="+mn-lt"/>
              </a:rPr>
              <a:t>significant livestock herds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b="1" dirty="0">
                <a:latin typeface="+mn-lt"/>
              </a:rPr>
              <a:t>high covariate herd drought loss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b="1" dirty="0">
                <a:latin typeface="+mn-lt"/>
              </a:rPr>
              <a:t>OK insurance infrastructure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b="1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6DA6F8-D2F6-4C1D-9A0B-0D903911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250" y="3047999"/>
            <a:ext cx="3524589" cy="35844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70603601-557B-4D8B-8BAC-C93C2F9355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58" y="1731223"/>
            <a:ext cx="5056093" cy="291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5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4770" y="105872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Key innovation lessons from IBLI</a:t>
            </a: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434468" y="1066800"/>
            <a:ext cx="8480932" cy="115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+mn-lt"/>
              </a:rPr>
              <a:t>Highly impactful, scaled innovation despite its imperfections and limitations. Keys have been: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2400" dirty="0">
                <a:latin typeface="+mn-lt"/>
              </a:rPr>
              <a:t>Launched from solid empirical and theoretical research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latin typeface="+mn-lt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Tx/>
              <a:buAutoNum type="arabicParenR"/>
            </a:pPr>
            <a:r>
              <a:rPr lang="en-US" sz="2400" dirty="0">
                <a:latin typeface="+mn-lt"/>
              </a:rPr>
              <a:t>Diverse institutions partnership from the beginning essential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latin typeface="+mn-lt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2400" dirty="0">
                <a:latin typeface="+mn-lt"/>
              </a:rPr>
              <a:t>Rigorous M&amp;E crucial to assessment and building support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latin typeface="+mn-lt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2400" dirty="0">
                <a:latin typeface="+mn-lt"/>
              </a:rPr>
              <a:t>Engaged operational champions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dirty="0">
              <a:latin typeface="+mn-lt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2400" dirty="0">
                <a:latin typeface="+mn-lt"/>
              </a:rPr>
              <a:t>Bundling – financial innovation requires (i) education, (ii) social protection, (iii) improved RS and operational technologies, (iv) others still TBD (women’s empowerment, conflict resolution, range mgmt., etc.)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2400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99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9393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9396" name="TextBox 7"/>
          <p:cNvSpPr txBox="1">
            <a:spLocks noChangeArrowheads="1"/>
          </p:cNvSpPr>
          <p:nvPr/>
        </p:nvSpPr>
        <p:spPr bwMode="auto">
          <a:xfrm>
            <a:off x="363690" y="228600"/>
            <a:ext cx="8909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Thank you for your time, interest and comments!</a:t>
            </a:r>
          </a:p>
        </p:txBody>
      </p:sp>
      <p:sp>
        <p:nvSpPr>
          <p:cNvPr id="6" name="Rectangle 5"/>
          <p:cNvSpPr/>
          <p:nvPr/>
        </p:nvSpPr>
        <p:spPr>
          <a:xfrm>
            <a:off x="-9525" y="6381750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ctr">
              <a:spcBef>
                <a:spcPct val="500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For more information visit 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https://www.drylandinnovations.com/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2359</TotalTime>
  <Words>686</Words>
  <Application>Microsoft Office PowerPoint</Application>
  <PresentationFormat>On-screen Show (4:3)</PresentationFormat>
  <Paragraphs>75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IBLI Performance Paper</dc:title>
  <dc:creator>Pin Chantarat</dc:creator>
  <cp:lastModifiedBy>Chris Barrett</cp:lastModifiedBy>
  <cp:revision>155</cp:revision>
  <dcterms:created xsi:type="dcterms:W3CDTF">2009-03-02T19:09:48Z</dcterms:created>
  <dcterms:modified xsi:type="dcterms:W3CDTF">2021-06-27T23:59:38Z</dcterms:modified>
</cp:coreProperties>
</file>